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15" r:id="rId2"/>
    <p:sldId id="460" r:id="rId3"/>
    <p:sldId id="441" r:id="rId4"/>
    <p:sldId id="435" r:id="rId5"/>
    <p:sldId id="442" r:id="rId6"/>
    <p:sldId id="443" r:id="rId7"/>
    <p:sldId id="444" r:id="rId8"/>
    <p:sldId id="445" r:id="rId9"/>
    <p:sldId id="446" r:id="rId10"/>
    <p:sldId id="447" r:id="rId11"/>
    <p:sldId id="41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-504" y="-84"/>
      </p:cViewPr>
      <p:guideLst>
        <p:guide orient="horz" pos="1640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303D-7834-459B-BD0B-80DA5E664B32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5947-A0B4-49AC-8D5D-F25DD4F5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8"/>
            <a:ext cx="7848600" cy="1445419"/>
          </a:xfrm>
        </p:spPr>
        <p:txBody>
          <a:bodyPr anchor="b">
            <a:noAutofit/>
          </a:bodyPr>
          <a:lstStyle>
            <a:lvl1pPr algn="ctr" rtl="1">
              <a:defRPr sz="7200" b="1" cap="all" baseline="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 rtl="1">
              <a:defRPr sz="4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0"/>
            <a:ext cx="5943600" cy="3657600"/>
          </a:xfrm>
        </p:spPr>
        <p:txBody>
          <a:bodyPr>
            <a:normAutofit/>
          </a:bodyPr>
          <a:lstStyle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280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0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3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22.png"/><Relationship Id="rId4" Type="http://schemas.openxmlformats.org/officeDocument/2006/relationships/video" Target="../media/media2.mp4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8000"/>
            <a:ext cx="8534400" cy="857250"/>
          </a:xfrm>
        </p:spPr>
        <p:txBody>
          <a:bodyPr anchor="t"/>
          <a:lstStyle/>
          <a:p>
            <a:pPr algn="ctr"/>
            <a:r>
              <a:rPr lang="ar-SA" sz="6000" b="1" dirty="0" smtClean="0"/>
              <a:t>تقنيات التصوير </a:t>
            </a:r>
            <a:r>
              <a:rPr lang="ar-SA" sz="6000" b="1" dirty="0"/>
              <a:t>الطبي</a:t>
            </a:r>
            <a:endParaRPr lang="en-US" sz="48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1555750"/>
            <a:ext cx="6324600" cy="514350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أ.د. ياسر مصطفى قدح</a:t>
            </a:r>
            <a:endParaRPr lang="en-US" sz="2800" b="1" dirty="0" smtClean="0"/>
          </a:p>
          <a:p>
            <a:pPr algn="ctr"/>
            <a:r>
              <a:rPr lang="ar-SA" sz="2800" b="1" dirty="0" smtClean="0"/>
              <a:t>أستاذ الهندسة الحيوية الطبية بجامعة القاهرة</a:t>
            </a:r>
            <a:endParaRPr lang="en-US" sz="2800" b="1" dirty="0"/>
          </a:p>
        </p:txBody>
      </p:sp>
      <p:pic>
        <p:nvPicPr>
          <p:cNvPr id="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560" y="3840480"/>
            <a:ext cx="968433" cy="1188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282575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المحاضرة الثانية: التصوير بالموجات فوق الصوتية</a:t>
            </a:r>
          </a:p>
          <a:p>
            <a:pPr algn="ctr" rtl="1"/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الثاني</a:t>
            </a:r>
            <a:endParaRPr lang="en-US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8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الفارق بين التصوير ثنائي و ثلاثي ورباعي الأبعاد</a:t>
            </a:r>
            <a:endParaRPr lang="en-US" dirty="0"/>
          </a:p>
        </p:txBody>
      </p:sp>
      <p:pic>
        <p:nvPicPr>
          <p:cNvPr id="5" name="2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" y="2130424"/>
            <a:ext cx="2260600" cy="1695451"/>
          </a:xfrm>
          <a:prstGeom prst="rect">
            <a:avLst/>
          </a:prstGeom>
        </p:spPr>
      </p:pic>
      <p:pic>
        <p:nvPicPr>
          <p:cNvPr id="6" name="3d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17849" y="2130424"/>
            <a:ext cx="2260601" cy="1695451"/>
          </a:xfrm>
          <a:prstGeom prst="rect">
            <a:avLst/>
          </a:prstGeom>
        </p:spPr>
      </p:pic>
      <p:pic>
        <p:nvPicPr>
          <p:cNvPr id="8" name="4D2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5714998" y="2130423"/>
            <a:ext cx="2260601" cy="16954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200" y="4001259"/>
            <a:ext cx="200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التصوير ثنائي الأبعاد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4849" y="4001259"/>
            <a:ext cx="200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التصوير ثلاثي الأبعاد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6450" y="4009247"/>
            <a:ext cx="200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التصوير رباعي الأبعاد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200" y="4409357"/>
            <a:ext cx="200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مقطع متحرك</a:t>
            </a:r>
            <a:endParaRPr lang="en-US" sz="2000" b="1" dirty="0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4849" y="4409357"/>
            <a:ext cx="200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مجسم ثابت</a:t>
            </a:r>
            <a:endParaRPr lang="en-US" sz="2000" b="1" dirty="0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1998" y="4401369"/>
            <a:ext cx="200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مجسم متحرك</a:t>
            </a:r>
            <a:endParaRPr lang="en-US" sz="2000" b="1" dirty="0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22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9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لمتابعتكم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محتوى المحاضرة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1200150"/>
            <a:ext cx="745490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فكرة </a:t>
            </a:r>
            <a:r>
              <a:rPr lang="ar-SA" dirty="0"/>
              <a:t>العمل</a:t>
            </a:r>
          </a:p>
          <a:p>
            <a:r>
              <a:rPr lang="ar-SA" dirty="0" smtClean="0"/>
              <a:t>أنواع </a:t>
            </a:r>
            <a:r>
              <a:rPr lang="ar-SA" dirty="0"/>
              <a:t>التصوير بالموجات فوق الصوتية و تطبيقاتها</a:t>
            </a:r>
          </a:p>
          <a:p>
            <a:r>
              <a:rPr lang="ar-SA" dirty="0" smtClean="0"/>
              <a:t>تعريف </a:t>
            </a:r>
            <a:r>
              <a:rPr lang="ar-SA" dirty="0"/>
              <a:t>بالأجهزة الحالية و قراءة الصور </a:t>
            </a:r>
          </a:p>
          <a:p>
            <a:r>
              <a:rPr lang="ar-SA" dirty="0" smtClean="0"/>
              <a:t>عوامل </a:t>
            </a:r>
            <a:r>
              <a:rPr lang="ar-SA" dirty="0"/>
              <a:t>السلامة في تصوير الانسان</a:t>
            </a:r>
          </a:p>
          <a:p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أنظمة التصوير بالموجات فوق الصوتية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7772400" cy="3657600"/>
          </a:xfrm>
        </p:spPr>
        <p:txBody>
          <a:bodyPr/>
          <a:lstStyle/>
          <a:p>
            <a:r>
              <a:rPr lang="ar-SA" dirty="0" smtClean="0"/>
              <a:t>نظام تصوير ذروة الصدى في خط واحد (</a:t>
            </a:r>
            <a:r>
              <a:rPr lang="en-US" dirty="0" smtClean="0"/>
              <a:t>A-Mode</a:t>
            </a:r>
            <a:r>
              <a:rPr lang="ar-SA" dirty="0" smtClean="0"/>
              <a:t>)</a:t>
            </a:r>
          </a:p>
          <a:p>
            <a:r>
              <a:rPr lang="ar-SA" dirty="0"/>
              <a:t>نظام </a:t>
            </a:r>
            <a:r>
              <a:rPr lang="ar-SA" dirty="0" smtClean="0"/>
              <a:t>تصوير السطوع ثنائي </a:t>
            </a:r>
            <a:r>
              <a:rPr lang="ar-SA" dirty="0"/>
              <a:t>الأبعاد </a:t>
            </a:r>
            <a:r>
              <a:rPr lang="ar-SA" dirty="0" smtClean="0"/>
              <a:t>(</a:t>
            </a:r>
            <a:r>
              <a:rPr lang="en-US" dirty="0" smtClean="0"/>
              <a:t>B-Mode</a:t>
            </a:r>
            <a:r>
              <a:rPr lang="ar-SA" dirty="0"/>
              <a:t>)</a:t>
            </a:r>
          </a:p>
          <a:p>
            <a:r>
              <a:rPr lang="ar-SA" dirty="0"/>
              <a:t>نظام </a:t>
            </a:r>
            <a:r>
              <a:rPr lang="ar-SA" dirty="0" smtClean="0"/>
              <a:t>تصوير الحركة في خط (</a:t>
            </a:r>
            <a:r>
              <a:rPr lang="en-US" dirty="0" smtClean="0"/>
              <a:t>M-Mode</a:t>
            </a:r>
            <a:r>
              <a:rPr lang="ar-SA" dirty="0" smtClean="0"/>
              <a:t>)</a:t>
            </a:r>
            <a:endParaRPr lang="en-US" dirty="0" smtClean="0"/>
          </a:p>
          <a:p>
            <a:r>
              <a:rPr lang="ar-SA" dirty="0" smtClean="0"/>
              <a:t>نظام استنباط سرعة تدفق الدم بطريقة دوبلر</a:t>
            </a:r>
          </a:p>
          <a:p>
            <a:r>
              <a:rPr lang="ar-SA" dirty="0" smtClean="0"/>
              <a:t>نظام استنباط خريطة توزيع سرعات التدفق (الدوبلر الملون)</a:t>
            </a:r>
          </a:p>
          <a:p>
            <a:r>
              <a:rPr lang="ar-SA" dirty="0" smtClean="0"/>
              <a:t>نظام التصوير ثلاثي ورباعي الأبعاد</a:t>
            </a: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نظام تصوير ذروة الصدى </a:t>
            </a:r>
            <a:r>
              <a:rPr lang="ar-SA" dirty="0" smtClean="0"/>
              <a:t>في خط واحد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700" y="1200150"/>
            <a:ext cx="6642100" cy="3657600"/>
          </a:xfrm>
        </p:spPr>
        <p:txBody>
          <a:bodyPr/>
          <a:lstStyle/>
          <a:p>
            <a:r>
              <a:rPr lang="ar-SA" dirty="0" smtClean="0"/>
              <a:t>يرسل نبضة موجات فوق صوتية ويعرض الصدى كرسم بياني للاشارة التي تم استقبالها</a:t>
            </a:r>
            <a:endParaRPr lang="en-US" dirty="0"/>
          </a:p>
        </p:txBody>
      </p:sp>
      <p:pic>
        <p:nvPicPr>
          <p:cNvPr id="2050" name="Picture 2" descr="C:\Users\Yasser\Desktop\immersion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393378"/>
            <a:ext cx="3067050" cy="27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asser\Desktop\ideal-ult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377574"/>
            <a:ext cx="3143250" cy="251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asser\Desktop\RPF2-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69914"/>
            <a:ext cx="2686051" cy="17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asser\Desktop\ophthalmic-ultrasound-biometers-77872-29319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1071648"/>
            <a:ext cx="2232025" cy="16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نظام تصوير السطوع ثنائي الأبعاد (</a:t>
            </a:r>
            <a:r>
              <a:rPr lang="en-US" dirty="0"/>
              <a:t>B-Mode</a:t>
            </a:r>
            <a:r>
              <a:rPr lang="ar-SA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100" y="1200150"/>
            <a:ext cx="6489700" cy="3657600"/>
          </a:xfrm>
        </p:spPr>
        <p:txBody>
          <a:bodyPr/>
          <a:lstStyle/>
          <a:p>
            <a:r>
              <a:rPr lang="ar-SA" dirty="0" smtClean="0"/>
              <a:t>يتم عمل مسح لمجال الرؤية بعدد من الخطوط و عرض الصدى كنقاط مضيئة في صورة</a:t>
            </a:r>
          </a:p>
          <a:p>
            <a:pPr lvl="1"/>
            <a:r>
              <a:rPr lang="ar-SA" dirty="0" smtClean="0"/>
              <a:t>يتكرر المسح بشكل يسمح برؤية الصورة في الزمن الحقيقي</a:t>
            </a:r>
            <a:endParaRPr lang="en-US" dirty="0"/>
          </a:p>
        </p:txBody>
      </p:sp>
      <p:pic>
        <p:nvPicPr>
          <p:cNvPr id="3075" name="Picture 3" descr="C:\Users\Yasser\Desktop\split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32100"/>
            <a:ext cx="3032593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Yasser\Desktop\Linear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" y="1230313"/>
            <a:ext cx="2211134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Yasser\Desktop\mechanical_we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1" y="3289299"/>
            <a:ext cx="1411075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25600" y="4718050"/>
            <a:ext cx="305696" cy="17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C:\Users\Yasser\Desktop\imagesL824PAN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832440"/>
            <a:ext cx="2703513" cy="20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528780"/>
            <a:ext cx="2489200" cy="354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نظام تصوير الحركة في خط (</a:t>
            </a:r>
            <a:r>
              <a:rPr lang="en-US" dirty="0"/>
              <a:t>M-Mode</a:t>
            </a:r>
            <a:r>
              <a:rPr lang="ar-SA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1200150"/>
            <a:ext cx="6896100" cy="3657600"/>
          </a:xfrm>
        </p:spPr>
        <p:txBody>
          <a:bodyPr/>
          <a:lstStyle/>
          <a:p>
            <a:r>
              <a:rPr lang="ar-SA" dirty="0" smtClean="0"/>
              <a:t>يتم اختيار خط في نظام السطوع السابق و يتم تكرار مسحه و عرض الصدى كسطوع مع الزمن</a:t>
            </a:r>
          </a:p>
          <a:p>
            <a:pPr lvl="1"/>
            <a:r>
              <a:rPr lang="ar-SA" dirty="0" smtClean="0"/>
              <a:t>مفيد لمتابعة الحركة مثل حالة صمامات القلب </a:t>
            </a:r>
            <a:endParaRPr lang="en-US" dirty="0"/>
          </a:p>
        </p:txBody>
      </p:sp>
      <p:pic>
        <p:nvPicPr>
          <p:cNvPr id="4098" name="Picture 2" descr="C:\Users\Yasser\Desktop\M-m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749550"/>
            <a:ext cx="3004776" cy="22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نظام استنباط سرعة تدفق الدم بطريقة </a:t>
            </a:r>
            <a:r>
              <a:rPr lang="ar-SA" dirty="0" smtClean="0"/>
              <a:t>دوبلر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0" y="1200150"/>
            <a:ext cx="4305300" cy="3657600"/>
          </a:xfrm>
        </p:spPr>
        <p:txBody>
          <a:bodyPr/>
          <a:lstStyle/>
          <a:p>
            <a:r>
              <a:rPr lang="ar-SA" dirty="0" smtClean="0"/>
              <a:t>يتم تحديد منطقة عينة في صورة نظام السطوع لمسحها و استنباط توزيع سرعات سريان الدم فيها</a:t>
            </a:r>
          </a:p>
          <a:p>
            <a:pPr lvl="1"/>
            <a:r>
              <a:rPr lang="ar-SA" dirty="0" smtClean="0"/>
              <a:t>مفيدة في تشخيص أمراض الأوعية الدموية من ضيق أو تمدد بدقة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5299"/>
            <a:ext cx="4301149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9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نظام </a:t>
            </a:r>
            <a:r>
              <a:rPr lang="ar-SA" dirty="0"/>
              <a:t>الدوبلر الملون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/>
          <a:lstStyle/>
          <a:p>
            <a:r>
              <a:rPr lang="ar-SA" dirty="0"/>
              <a:t>استنباط خريطة توزيع سرعات التدفق </a:t>
            </a:r>
            <a:r>
              <a:rPr lang="ar-SA" dirty="0" smtClean="0"/>
              <a:t>في منطقة كبيرة أو كامل الصورة و عرض السرعات في شكل درجات ألوان لسهولة التشخيص</a:t>
            </a:r>
          </a:p>
          <a:p>
            <a:pPr lvl="1"/>
            <a:r>
              <a:rPr lang="ar-SA" dirty="0" smtClean="0"/>
              <a:t>يتم المسح و الحساب في الزمن الحقيقي لمتابعة تغيرات تدفق الدم مع الوقت</a:t>
            </a:r>
            <a:endParaRPr lang="en-US" dirty="0"/>
          </a:p>
        </p:txBody>
      </p:sp>
      <p:pic>
        <p:nvPicPr>
          <p:cNvPr id="6146" name="Picture 2" descr="C:\Users\Yasser\Desktop\cfm4c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4955"/>
            <a:ext cx="26525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Yasser\Desktop\Flow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08" y="2814955"/>
            <a:ext cx="265258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09" y="2814954"/>
            <a:ext cx="2859933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8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نظام التصوير ثلاثي ورباعي </a:t>
            </a:r>
            <a:r>
              <a:rPr lang="ar-SA" dirty="0" smtClean="0"/>
              <a:t>الأبعاد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0" y="1200150"/>
            <a:ext cx="6680200" cy="3657600"/>
          </a:xfrm>
        </p:spPr>
        <p:txBody>
          <a:bodyPr/>
          <a:lstStyle/>
          <a:p>
            <a:r>
              <a:rPr lang="ar-SA" dirty="0" smtClean="0"/>
              <a:t>يتم مسح حجم و ليس فقط شريحة من الجسم</a:t>
            </a:r>
          </a:p>
          <a:p>
            <a:pPr lvl="1"/>
            <a:r>
              <a:rPr lang="ar-SA" dirty="0" smtClean="0"/>
              <a:t>يمكن المسح بطريقة يدوية أو ميكانيكية</a:t>
            </a:r>
          </a:p>
          <a:p>
            <a:r>
              <a:rPr lang="ar-SA" dirty="0" smtClean="0"/>
              <a:t>يمكن بعد ذلك عرض الحجم بطرق مختلفة</a:t>
            </a:r>
            <a:endParaRPr lang="en-US" dirty="0"/>
          </a:p>
        </p:txBody>
      </p:sp>
      <p:pic>
        <p:nvPicPr>
          <p:cNvPr id="7170" name="Picture 2" descr="C:\Users\Yasser\Desktop\3d-Ultrasound-Imag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092292"/>
            <a:ext cx="2438400" cy="174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344339"/>
            <a:ext cx="2051050" cy="233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" y="2680562"/>
            <a:ext cx="1419545" cy="233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2811</TotalTime>
  <Words>305</Words>
  <Application>Microsoft Office PowerPoint</Application>
  <PresentationFormat>On-screen Show (16:9)</PresentationFormat>
  <Paragraphs>44</Paragraphs>
  <Slides>11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تقنيات التصوير الطبي</vt:lpstr>
      <vt:lpstr>محتوى المحاضرة</vt:lpstr>
      <vt:lpstr>أنظمة التصوير بالموجات فوق الصوتية</vt:lpstr>
      <vt:lpstr>نظام تصوير ذروة الصدى في خط واحد</vt:lpstr>
      <vt:lpstr>نظام تصوير السطوع ثنائي الأبعاد (B-Mode)</vt:lpstr>
      <vt:lpstr>نظام تصوير الحركة في خط (M-Mode)</vt:lpstr>
      <vt:lpstr>نظام استنباط سرعة تدفق الدم بطريقة دوبلر</vt:lpstr>
      <vt:lpstr>نظام الدوبلر الملون</vt:lpstr>
      <vt:lpstr>نظام التصوير ثلاثي ورباعي الأبعاد</vt:lpstr>
      <vt:lpstr>الفارق بين التصوير ثنائي و ثلاثي ورباعي الأبعاد</vt:lpstr>
      <vt:lpstr>شكرا لمتابعتكم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</dc:creator>
  <cp:lastModifiedBy>Yasser</cp:lastModifiedBy>
  <cp:revision>282</cp:revision>
  <dcterms:created xsi:type="dcterms:W3CDTF">2012-04-16T13:05:27Z</dcterms:created>
  <dcterms:modified xsi:type="dcterms:W3CDTF">2013-12-26T06:22:24Z</dcterms:modified>
</cp:coreProperties>
</file>